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074" r:id="rId2"/>
    <p:sldId id="1085" r:id="rId3"/>
    <p:sldId id="1083" r:id="rId4"/>
    <p:sldId id="1084" r:id="rId5"/>
    <p:sldId id="1082" r:id="rId6"/>
    <p:sldId id="1086" r:id="rId7"/>
    <p:sldId id="1088" r:id="rId8"/>
  </p:sldIdLst>
  <p:sldSz cx="16256000" cy="9144000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679262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358524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2037786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717048" algn="l" rtl="0" fontAlgn="base">
      <a:spcBef>
        <a:spcPct val="0"/>
      </a:spcBef>
      <a:spcAft>
        <a:spcPct val="0"/>
      </a:spcAft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3396310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4075572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4754834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5434096" algn="l" defTabSz="1358524" rtl="0" eaLnBrk="1" latinLnBrk="0" hangingPunct="1">
      <a:defRPr sz="3566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hard Hammer" initials="BH" lastIdx="1" clrIdx="0"/>
  <p:cmAuthor id="1" name="Hammer, Bernhard" initials="HB" lastIdx="1" clrIdx="1">
    <p:extLst>
      <p:ext uri="{19B8F6BF-5375-455C-9EA6-DF929625EA0E}">
        <p15:presenceInfo xmlns:p15="http://schemas.microsoft.com/office/powerpoint/2012/main" userId="S-1-5-21-2427019623-1759575026-195824430-24760" providerId="AD"/>
      </p:ext>
    </p:extLst>
  </p:cmAuthor>
  <p:cmAuthor id="2" name="Berni" initials="B" lastIdx="1" clrIdx="2">
    <p:extLst>
      <p:ext uri="{19B8F6BF-5375-455C-9EA6-DF929625EA0E}">
        <p15:presenceInfo xmlns:p15="http://schemas.microsoft.com/office/powerpoint/2012/main" userId="Ber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A85"/>
    <a:srgbClr val="23A2A9"/>
    <a:srgbClr val="FFC000"/>
    <a:srgbClr val="FFFFCC"/>
    <a:srgbClr val="66CCFF"/>
    <a:srgbClr val="000000"/>
    <a:srgbClr val="E7F6EF"/>
    <a:srgbClr val="FF99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4" autoAdjust="0"/>
    <p:restoredTop sz="94136" autoAdjust="0"/>
  </p:normalViewPr>
  <p:slideViewPr>
    <p:cSldViewPr>
      <p:cViewPr varScale="1">
        <p:scale>
          <a:sx n="51" d="100"/>
          <a:sy n="51" d="100"/>
        </p:scale>
        <p:origin x="924" y="48"/>
      </p:cViewPr>
      <p:guideLst>
        <p:guide orient="horz" pos="2880"/>
        <p:guide pos="512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238" y="58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fld id="{CE20B42F-CD9D-4B56-A5C8-01652EF73D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198" y="1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8188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208" y="4686223"/>
            <a:ext cx="4939350" cy="444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defTabSz="913911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198" y="9372445"/>
            <a:ext cx="2919565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 defTabSz="913911">
              <a:defRPr sz="1200">
                <a:cs typeface="+mn-cs"/>
              </a:defRPr>
            </a:lvl1pPr>
          </a:lstStyle>
          <a:p>
            <a:pPr>
              <a:defRPr/>
            </a:pPr>
            <a:fld id="{EF06A917-34F2-4DA4-A641-BB6BE273E6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79262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58524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37786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17048" algn="l" rtl="0" eaLnBrk="0" fontAlgn="base" hangingPunct="0">
      <a:spcBef>
        <a:spcPct val="30000"/>
      </a:spcBef>
      <a:spcAft>
        <a:spcPct val="0"/>
      </a:spcAft>
      <a:defRPr sz="1783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396310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219" y="1829881"/>
            <a:ext cx="144700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28220" y="3511304"/>
            <a:ext cx="11379200" cy="23368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GB" dirty="0"/>
              <a:t>Master-</a:t>
            </a:r>
            <a:r>
              <a:rPr lang="en-GB" dirty="0" err="1"/>
              <a:t>Untertitelformat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5" name="Grafik 3" descr="W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237" y="8009589"/>
            <a:ext cx="3756377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vid+oeacw-logo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7" y="8079801"/>
            <a:ext cx="4828891" cy="9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"/>
            <a:ext cx="16256000" cy="971597"/>
          </a:xfrm>
          <a:prstGeom prst="rect">
            <a:avLst/>
          </a:prstGeom>
          <a:solidFill>
            <a:srgbClr val="307A85"/>
          </a:solidFill>
        </p:spPr>
        <p:txBody>
          <a:bodyPr anchor="ctr"/>
          <a:lstStyle>
            <a:lvl1pPr marL="487638">
              <a:defRPr sz="4267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9205" y="2171733"/>
            <a:ext cx="14209579" cy="53848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888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A099-0E45-43FD-98A3-8A4E2209E112}"/>
              </a:ext>
            </a:extLst>
          </p:cNvPr>
          <p:cNvSpPr txBox="1">
            <a:spLocks/>
          </p:cNvSpPr>
          <p:nvPr userDrawn="1"/>
        </p:nvSpPr>
        <p:spPr>
          <a:xfrm>
            <a:off x="0" y="3"/>
            <a:ext cx="16256000" cy="971597"/>
          </a:xfrm>
          <a:prstGeom prst="rect">
            <a:avLst/>
          </a:prstGeom>
          <a:solidFill>
            <a:srgbClr val="307A85"/>
          </a:solidFill>
        </p:spPr>
        <p:txBody>
          <a:bodyPr anchor="ctr"/>
          <a:lstStyle>
            <a:lvl1pPr marL="487638"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5pPr>
            <a:lvl6pPr marL="812730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6pPr>
            <a:lvl7pPr marL="1625463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7pPr>
            <a:lvl8pPr marL="2438192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8pPr>
            <a:lvl9pPr marL="3250924" algn="l" rtl="0" fontAlgn="base">
              <a:spcBef>
                <a:spcPct val="0"/>
              </a:spcBef>
              <a:spcAft>
                <a:spcPct val="0"/>
              </a:spcAft>
              <a:defRPr sz="7822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/>
              <a:t>Titelmasterformat durch Klicken bearbeiten</a:t>
            </a:r>
            <a:endParaRPr lang="de-AT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0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5pPr>
      <a:lvl6pPr marL="812730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6pPr>
      <a:lvl7pPr marL="1625463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7pPr>
      <a:lvl8pPr marL="2438192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8pPr>
      <a:lvl9pPr marL="3250924" algn="l" rtl="0" fontAlgn="base">
        <a:spcBef>
          <a:spcPct val="0"/>
        </a:spcBef>
        <a:spcAft>
          <a:spcPct val="0"/>
        </a:spcAft>
        <a:defRPr sz="7822">
          <a:solidFill>
            <a:schemeClr val="tx2"/>
          </a:solidFill>
          <a:latin typeface="Arial" charset="0"/>
        </a:defRPr>
      </a:lvl9pPr>
    </p:titleStyle>
    <p:bodyStyle>
      <a:lvl1pPr marL="609550" indent="-609550" algn="l" rtl="0" eaLnBrk="0" fontAlgn="base" hangingPunct="0">
        <a:spcBef>
          <a:spcPct val="20000"/>
        </a:spcBef>
        <a:spcAft>
          <a:spcPct val="0"/>
        </a:spcAft>
        <a:defRPr sz="5689">
          <a:solidFill>
            <a:schemeClr val="tx1"/>
          </a:solidFill>
          <a:latin typeface="+mn-lt"/>
          <a:ea typeface="+mn-ea"/>
          <a:cs typeface="+mn-cs"/>
        </a:defRPr>
      </a:lvl1pPr>
      <a:lvl2pPr marL="1320688" indent="-507957" algn="l" rtl="0" eaLnBrk="0" fontAlgn="base" hangingPunct="0">
        <a:spcBef>
          <a:spcPct val="20000"/>
        </a:spcBef>
        <a:spcAft>
          <a:spcPct val="0"/>
        </a:spcAft>
        <a:defRPr sz="4977">
          <a:solidFill>
            <a:schemeClr val="tx1"/>
          </a:solidFill>
          <a:latin typeface="+mn-lt"/>
        </a:defRPr>
      </a:lvl2pPr>
      <a:lvl3pPr marL="2031828" indent="-406366" algn="l" rtl="0" eaLnBrk="0" fontAlgn="base" hangingPunct="0">
        <a:spcBef>
          <a:spcPct val="20000"/>
        </a:spcBef>
        <a:spcAft>
          <a:spcPct val="0"/>
        </a:spcAft>
        <a:defRPr sz="4267">
          <a:solidFill>
            <a:schemeClr val="tx1"/>
          </a:solidFill>
          <a:latin typeface="+mn-lt"/>
        </a:defRPr>
      </a:lvl3pPr>
      <a:lvl4pPr marL="2844560" indent="-406366" algn="l" rtl="0" eaLnBrk="0" fontAlgn="base" hangingPunct="0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4pPr>
      <a:lvl5pPr marL="3657289" indent="-406366" algn="l" rtl="0" eaLnBrk="0" fontAlgn="base" hangingPunct="0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5pPr>
      <a:lvl6pPr marL="4470020" indent="-406366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6pPr>
      <a:lvl7pPr marL="5282753" indent="-406366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7pPr>
      <a:lvl8pPr marL="6095484" indent="-406366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8pPr>
      <a:lvl9pPr marL="6908213" indent="-406366" algn="l" rtl="0" fontAlgn="base">
        <a:spcBef>
          <a:spcPct val="20000"/>
        </a:spcBef>
        <a:spcAft>
          <a:spcPct val="0"/>
        </a:spcAft>
        <a:defRPr sz="355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30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63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92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924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654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86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116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847" algn="l" defTabSz="162546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7220" y="2336963"/>
            <a:ext cx="14470000" cy="1280143"/>
          </a:xfrm>
        </p:spPr>
        <p:txBody>
          <a:bodyPr/>
          <a:lstStyle/>
          <a:p>
            <a:pPr algn="ctr"/>
            <a:br>
              <a:rPr lang="de-AT" sz="5689" dirty="0"/>
            </a:br>
            <a:endParaRPr lang="de-AT" sz="5689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3139" y="1187624"/>
            <a:ext cx="15489721" cy="5376597"/>
          </a:xfrm>
          <a:solidFill>
            <a:srgbClr val="23A2A9">
              <a:alpha val="30000"/>
            </a:srgbClr>
          </a:solidFill>
        </p:spPr>
        <p:txBody>
          <a:bodyPr/>
          <a:lstStyle/>
          <a:p>
            <a:pPr algn="ctr" eaLnBrk="1" hangingPunct="1">
              <a:spcAft>
                <a:spcPts val="1600"/>
              </a:spcAft>
            </a:pPr>
            <a:endParaRPr lang="en-US" sz="4800" dirty="0"/>
          </a:p>
          <a:p>
            <a:pPr algn="ctr"/>
            <a:r>
              <a:rPr lang="de-AT" sz="3200" b="1" dirty="0" err="1"/>
              <a:t>Visualizing</a:t>
            </a:r>
            <a:r>
              <a:rPr lang="de-AT" sz="3200" b="1" dirty="0"/>
              <a:t> </a:t>
            </a:r>
            <a:r>
              <a:rPr lang="de-AT" sz="3200" b="1" dirty="0" err="1"/>
              <a:t>the</a:t>
            </a:r>
            <a:r>
              <a:rPr lang="de-AT" sz="3200" b="1" dirty="0"/>
              <a:t> Generational Economy </a:t>
            </a:r>
            <a:r>
              <a:rPr lang="de-AT" sz="3200" b="1" dirty="0" err="1"/>
              <a:t>using</a:t>
            </a:r>
            <a:endParaRPr lang="de-AT" sz="3200" b="1" dirty="0"/>
          </a:p>
          <a:p>
            <a:pPr algn="ctr"/>
            <a:r>
              <a:rPr lang="de-AT" sz="3200" b="1" dirty="0"/>
              <a:t>National Transfer Accounts:</a:t>
            </a:r>
          </a:p>
          <a:p>
            <a:pPr algn="ctr"/>
            <a:r>
              <a:rPr lang="de-AT" sz="3200" b="1" dirty="0" err="1">
                <a:latin typeface="Gill Sans MT" panose="020B0502020104020203" pitchFamily="34" charset="0"/>
              </a:rPr>
              <a:t>Economic</a:t>
            </a:r>
            <a:r>
              <a:rPr lang="de-AT" sz="3200" b="1" dirty="0">
                <a:latin typeface="Gill Sans MT" panose="020B0502020104020203" pitchFamily="34" charset="0"/>
              </a:rPr>
              <a:t> Population </a:t>
            </a:r>
            <a:r>
              <a:rPr lang="de-AT" sz="3200" b="1" dirty="0" err="1">
                <a:latin typeface="Gill Sans MT" panose="020B0502020104020203" pitchFamily="34" charset="0"/>
              </a:rPr>
              <a:t>Pyramids</a:t>
            </a:r>
            <a:r>
              <a:rPr lang="de-AT" sz="3200" b="1" dirty="0">
                <a:latin typeface="Gill Sans MT" panose="020B0502020104020203" pitchFamily="34" charset="0"/>
              </a:rPr>
              <a:t> </a:t>
            </a:r>
            <a:r>
              <a:rPr lang="de-AT" sz="3200" b="1" dirty="0" err="1">
                <a:latin typeface="Gill Sans MT" panose="020B0502020104020203" pitchFamily="34" charset="0"/>
              </a:rPr>
              <a:t>for</a:t>
            </a:r>
            <a:r>
              <a:rPr lang="de-AT" sz="3200" b="1" dirty="0">
                <a:latin typeface="Gill Sans MT" panose="020B0502020104020203" pitchFamily="34" charset="0"/>
              </a:rPr>
              <a:t> Austria 2015</a:t>
            </a:r>
          </a:p>
          <a:p>
            <a:pPr algn="ctr"/>
            <a:endParaRPr lang="de-AT" sz="3200" b="1" dirty="0">
              <a:latin typeface="Gill Sans MT" panose="020B0502020104020203" pitchFamily="34" charset="0"/>
            </a:endParaRPr>
          </a:p>
          <a:p>
            <a:pPr algn="ctr"/>
            <a:r>
              <a:rPr lang="de-AT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Bernhard Binder-Hammer, Lili </a:t>
            </a:r>
            <a:r>
              <a:rPr lang="de-AT" sz="32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Vargha</a:t>
            </a:r>
            <a:endParaRPr lang="de-AT" sz="3200" b="1" dirty="0">
              <a:solidFill>
                <a:schemeClr val="tx2">
                  <a:lumMod val="50000"/>
                  <a:lumOff val="5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de-AT" sz="3200" b="1" dirty="0">
              <a:latin typeface="Gill Sans MT" panose="020B0502020104020203" pitchFamily="34" charset="0"/>
            </a:endParaRPr>
          </a:p>
          <a:p>
            <a:pPr algn="ctr"/>
            <a:r>
              <a:rPr lang="en-US" sz="1800" dirty="0">
                <a:latin typeface="Gill Sans MT" panose="020B0502020104020203" pitchFamily="34" charset="0"/>
              </a:rPr>
              <a:t>Our research is supported by JPI-MYBL and funded by the Austrian Federal Ministry of Education, Science and Research.  JPI-MYBL is supported by J-Age II, which is funded by Horizon 2020, the EU framework </a:t>
            </a:r>
            <a:r>
              <a:rPr lang="en-US" sz="1800" dirty="0" err="1">
                <a:latin typeface="Gill Sans MT" panose="020B0502020104020203" pitchFamily="34" charset="0"/>
              </a:rPr>
              <a:t>programme</a:t>
            </a:r>
            <a:r>
              <a:rPr lang="en-US" sz="1800" dirty="0">
                <a:latin typeface="Gill Sans MT" panose="020B0502020104020203" pitchFamily="34" charset="0"/>
              </a:rPr>
              <a:t> for research and innovation, under grant agreement 643850.</a:t>
            </a:r>
            <a:endParaRPr lang="de-AT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6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C0835-BB29-44E6-AAC2-C086BB02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Income and </a:t>
            </a:r>
            <a:r>
              <a:rPr lang="de-AT" dirty="0" err="1"/>
              <a:t>consumption</a:t>
            </a:r>
            <a:r>
              <a:rPr lang="de-AT" dirty="0"/>
              <a:t> in Austria 2015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65809D-948F-4789-A38F-B31F68D5D01D}"/>
              </a:ext>
            </a:extLst>
          </p:cNvPr>
          <p:cNvSpPr txBox="1"/>
          <p:nvPr/>
        </p:nvSpPr>
        <p:spPr>
          <a:xfrm>
            <a:off x="423144" y="2843277"/>
            <a:ext cx="46805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>
                <a:latin typeface="Gill Sans MT" panose="020B0502020104020203" pitchFamily="34" charset="0"/>
              </a:rPr>
              <a:t>Income </a:t>
            </a:r>
            <a:r>
              <a:rPr lang="de-AT" sz="2800" dirty="0" err="1">
                <a:latin typeface="Gill Sans MT" panose="020B0502020104020203" pitchFamily="34" charset="0"/>
              </a:rPr>
              <a:t>concentrated</a:t>
            </a:r>
            <a:r>
              <a:rPr lang="de-AT" sz="2800" dirty="0">
                <a:latin typeface="Gill Sans MT" panose="020B0502020104020203" pitchFamily="34" charset="0"/>
              </a:rPr>
              <a:t> at </a:t>
            </a:r>
            <a:r>
              <a:rPr lang="de-AT" sz="2800" dirty="0" err="1">
                <a:latin typeface="Gill Sans MT" panose="020B0502020104020203" pitchFamily="34" charset="0"/>
              </a:rPr>
              <a:t>age</a:t>
            </a:r>
            <a:r>
              <a:rPr lang="de-AT" sz="2800" dirty="0">
                <a:latin typeface="Gill Sans MT" panose="020B0502020104020203" pitchFamily="34" charset="0"/>
              </a:rPr>
              <a:t> 20-60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 err="1">
                <a:latin typeface="Gill Sans MT" panose="020B0502020104020203" pitchFamily="34" charset="0"/>
              </a:rPr>
              <a:t>Difference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between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consumption</a:t>
            </a:r>
            <a:r>
              <a:rPr lang="de-AT" sz="2800" dirty="0">
                <a:latin typeface="Gill Sans MT" panose="020B0502020104020203" pitchFamily="34" charset="0"/>
              </a:rPr>
              <a:t> and </a:t>
            </a:r>
            <a:r>
              <a:rPr lang="de-AT" sz="2800" dirty="0" err="1">
                <a:latin typeface="Gill Sans MT" panose="020B0502020104020203" pitchFamily="34" charset="0"/>
              </a:rPr>
              <a:t>income</a:t>
            </a:r>
            <a:r>
              <a:rPr lang="de-AT" sz="2800" dirty="0">
                <a:latin typeface="Gill Sans MT" panose="020B0502020104020203" pitchFamily="34" charset="0"/>
              </a:rPr>
              <a:t> in </a:t>
            </a:r>
            <a:r>
              <a:rPr lang="de-AT" sz="2800" dirty="0" err="1">
                <a:latin typeface="Gill Sans MT" panose="020B0502020104020203" pitchFamily="34" charset="0"/>
              </a:rPr>
              <a:t>childhood</a:t>
            </a:r>
            <a:r>
              <a:rPr lang="de-AT" sz="2800" dirty="0">
                <a:latin typeface="Gill Sans MT" panose="020B0502020104020203" pitchFamily="34" charset="0"/>
              </a:rPr>
              <a:t> and </a:t>
            </a:r>
            <a:r>
              <a:rPr lang="de-AT" sz="2800" dirty="0" err="1">
                <a:latin typeface="Gill Sans MT" panose="020B0502020104020203" pitchFamily="34" charset="0"/>
              </a:rPr>
              <a:t>old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age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covered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by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transfers</a:t>
            </a:r>
            <a:endParaRPr lang="de-AT" sz="2800" dirty="0">
              <a:latin typeface="Gill Sans MT" panose="020B0502020104020203" pitchFamily="34" charset="0"/>
            </a:endParaRPr>
          </a:p>
        </p:txBody>
      </p:sp>
      <p:pic>
        <p:nvPicPr>
          <p:cNvPr id="8" name="Inhaltsplatzhalter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605AF13-358D-498A-AB7B-908F61D5B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097280"/>
            <a:ext cx="9554198" cy="7955280"/>
          </a:xfrm>
        </p:spPr>
      </p:pic>
    </p:spTree>
    <p:extLst>
      <p:ext uri="{BB962C8B-B14F-4D97-AF65-F5344CB8AC3E}">
        <p14:creationId xmlns:p14="http://schemas.microsoft.com/office/powerpoint/2010/main" val="304810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CE623-B907-4F83-A415-CF256377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Private </a:t>
            </a:r>
            <a:r>
              <a:rPr lang="de-AT" dirty="0" err="1"/>
              <a:t>market</a:t>
            </a:r>
            <a:r>
              <a:rPr lang="de-AT" dirty="0"/>
              <a:t> </a:t>
            </a:r>
            <a:r>
              <a:rPr lang="de-AT" dirty="0" err="1"/>
              <a:t>transfers</a:t>
            </a:r>
            <a:r>
              <a:rPr lang="de-AT" dirty="0"/>
              <a:t> in Austria 2015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C11990-C1B1-4B14-8889-99EE96A726FB}"/>
              </a:ext>
            </a:extLst>
          </p:cNvPr>
          <p:cNvSpPr txBox="1"/>
          <p:nvPr/>
        </p:nvSpPr>
        <p:spPr>
          <a:xfrm>
            <a:off x="880797" y="2756465"/>
            <a:ext cx="4608512" cy="377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>
              <a:latin typeface="Gill Sans MT" panose="020B0502020104020203" pitchFamily="34" charset="0"/>
            </a:endParaRPr>
          </a:p>
          <a:p>
            <a:r>
              <a:rPr lang="de-AT" sz="2800" dirty="0">
                <a:latin typeface="Gill Sans MT" panose="020B0502020104020203" pitchFamily="34" charset="0"/>
              </a:rPr>
              <a:t>2 </a:t>
            </a:r>
            <a:r>
              <a:rPr lang="de-AT" sz="2800" dirty="0" err="1">
                <a:latin typeface="Gill Sans MT" panose="020B0502020104020203" pitchFamily="34" charset="0"/>
              </a:rPr>
              <a:t>directions</a:t>
            </a:r>
            <a:r>
              <a:rPr lang="de-AT" sz="2800" dirty="0">
                <a:latin typeface="Gill Sans MT" panose="020B0502020104020203" pitchFamily="34" charset="0"/>
              </a:rPr>
              <a:t>:</a:t>
            </a:r>
          </a:p>
          <a:p>
            <a:endParaRPr lang="de-AT" sz="2800" dirty="0">
              <a:latin typeface="Gill Sans MT" panose="020B0502020104020203" pitchFamily="34" charset="0"/>
            </a:endParaRPr>
          </a:p>
          <a:p>
            <a:pPr marL="742950" indent="-742950">
              <a:buAutoNum type="arabicParenBoth"/>
            </a:pPr>
            <a:r>
              <a:rPr lang="de-AT" sz="2800" dirty="0" err="1">
                <a:latin typeface="Gill Sans MT" panose="020B0502020104020203" pitchFamily="34" charset="0"/>
              </a:rPr>
              <a:t>From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parents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children</a:t>
            </a:r>
            <a:endParaRPr lang="de-AT" sz="2800" dirty="0">
              <a:latin typeface="Gill Sans MT" panose="020B0502020104020203" pitchFamily="34" charset="0"/>
            </a:endParaRPr>
          </a:p>
          <a:p>
            <a:pPr marL="742950" indent="-742950">
              <a:buAutoNum type="arabicParenBoth"/>
            </a:pPr>
            <a:r>
              <a:rPr lang="de-AT" sz="2800" dirty="0" err="1">
                <a:latin typeface="Gill Sans MT" panose="020B0502020104020203" pitchFamily="34" charset="0"/>
              </a:rPr>
              <a:t>From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men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women</a:t>
            </a:r>
            <a:r>
              <a:rPr lang="de-AT" sz="2800" dirty="0">
                <a:latin typeface="Gill Sans MT" panose="020B0502020104020203" pitchFamily="34" charset="0"/>
              </a:rPr>
              <a:t> (</a:t>
            </a:r>
            <a:r>
              <a:rPr lang="de-AT" sz="2800" dirty="0" err="1">
                <a:latin typeface="Gill Sans MT" panose="020B0502020104020203" pitchFamily="34" charset="0"/>
              </a:rPr>
              <a:t>fathers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mothers</a:t>
            </a:r>
            <a:r>
              <a:rPr lang="de-AT" sz="2800" dirty="0">
                <a:latin typeface="Gill Sans MT" panose="020B0502020104020203" pitchFamily="34" charset="0"/>
              </a:rPr>
              <a:t>)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8" name="Inhaltsplatzhalter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2A512D03-E6AE-4479-BE83-CA416B8D2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097280"/>
            <a:ext cx="9554199" cy="7955280"/>
          </a:xfrm>
        </p:spPr>
      </p:pic>
    </p:spTree>
    <p:extLst>
      <p:ext uri="{BB962C8B-B14F-4D97-AF65-F5344CB8AC3E}">
        <p14:creationId xmlns:p14="http://schemas.microsoft.com/office/powerpoint/2010/main" val="409319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FBF43-7C09-43CF-A310-B1D49450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Public </a:t>
            </a:r>
            <a:r>
              <a:rPr lang="de-AT" dirty="0" err="1"/>
              <a:t>transfers</a:t>
            </a:r>
            <a:endParaRPr lang="de-AT" dirty="0"/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47542E8-90DC-4FAF-A2D5-4B6CC8DD8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097280"/>
            <a:ext cx="9536028" cy="795528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5CF850C-E2A0-4C16-973D-97C7C1ABB048}"/>
              </a:ext>
            </a:extLst>
          </p:cNvPr>
          <p:cNvSpPr txBox="1"/>
          <p:nvPr/>
        </p:nvSpPr>
        <p:spPr>
          <a:xfrm>
            <a:off x="639168" y="3203848"/>
            <a:ext cx="4392488" cy="420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Gill Sans MT" panose="020B0502020104020203" pitchFamily="34" charset="0"/>
              </a:rPr>
              <a:t>Public </a:t>
            </a:r>
            <a:r>
              <a:rPr lang="de-AT" sz="2800" dirty="0" err="1">
                <a:latin typeface="Gill Sans MT" panose="020B0502020104020203" pitchFamily="34" charset="0"/>
              </a:rPr>
              <a:t>transfers</a:t>
            </a:r>
            <a:r>
              <a:rPr lang="de-AT" sz="2800" dirty="0">
                <a:latin typeface="Gill Sans MT" panose="020B0502020104020203" pitchFamily="34" charset="0"/>
              </a:rPr>
              <a:t>: </a:t>
            </a:r>
            <a:r>
              <a:rPr lang="de-AT" sz="2800" dirty="0" err="1">
                <a:latin typeface="Gill Sans MT" panose="020B0502020104020203" pitchFamily="34" charset="0"/>
              </a:rPr>
              <a:t>from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the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working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age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population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the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elderly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population</a:t>
            </a:r>
            <a:endParaRPr lang="de-AT" sz="2800" dirty="0">
              <a:latin typeface="Gill Sans MT" panose="020B0502020104020203" pitchFamily="34" charset="0"/>
            </a:endParaRPr>
          </a:p>
          <a:p>
            <a:endParaRPr lang="de-AT" sz="2800" dirty="0">
              <a:latin typeface="Gill Sans MT" panose="020B0502020104020203" pitchFamily="34" charset="0"/>
            </a:endParaRPr>
          </a:p>
          <a:p>
            <a:r>
              <a:rPr lang="de-AT" sz="2800" dirty="0">
                <a:latin typeface="Gill Sans MT" panose="020B0502020104020203" pitchFamily="34" charset="0"/>
              </a:rPr>
              <a:t>About half </a:t>
            </a:r>
            <a:r>
              <a:rPr lang="de-AT" sz="2800" dirty="0" err="1">
                <a:latin typeface="Gill Sans MT" panose="020B0502020104020203" pitchFamily="34" charset="0"/>
              </a:rPr>
              <a:t>of</a:t>
            </a:r>
            <a:r>
              <a:rPr lang="de-AT" sz="2800" dirty="0">
                <a:latin typeface="Gill Sans MT" panose="020B0502020104020203" pitchFamily="34" charset="0"/>
              </a:rPr>
              <a:t> total </a:t>
            </a:r>
            <a:r>
              <a:rPr lang="de-AT" sz="2800" dirty="0" err="1">
                <a:latin typeface="Gill Sans MT" panose="020B0502020104020203" pitchFamily="34" charset="0"/>
              </a:rPr>
              <a:t>public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transfers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received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by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population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aged</a:t>
            </a:r>
            <a:r>
              <a:rPr lang="de-AT" sz="2800" dirty="0">
                <a:latin typeface="Gill Sans MT" panose="020B0502020104020203" pitchFamily="34" charset="0"/>
              </a:rPr>
              <a:t> 60+ 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04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442B7-B2BD-4060-8BEB-2EA0A6CE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Public </a:t>
            </a:r>
            <a:r>
              <a:rPr lang="de-AT" dirty="0" err="1"/>
              <a:t>transfers</a:t>
            </a:r>
            <a:endParaRPr lang="de-AT" dirty="0"/>
          </a:p>
        </p:txBody>
      </p:sp>
      <p:pic>
        <p:nvPicPr>
          <p:cNvPr id="16" name="transfer_pyr_AT">
            <a:hlinkClick r:id="" action="ppaction://media"/>
            <a:extLst>
              <a:ext uri="{FF2B5EF4-FFF2-40B4-BE49-F238E27FC236}">
                <a16:creationId xmlns:a16="http://schemas.microsoft.com/office/drawing/2014/main" id="{A391509C-6286-4B44-A469-6A3636E7EE9C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1226" y="1259338"/>
            <a:ext cx="11905406" cy="66970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5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E2409-6F9E-44F1-848D-DB2DD7FB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Private non-</a:t>
            </a:r>
            <a:r>
              <a:rPr lang="de-AT" dirty="0" err="1"/>
              <a:t>market</a:t>
            </a:r>
            <a:r>
              <a:rPr lang="de-AT" dirty="0"/>
              <a:t> </a:t>
            </a:r>
            <a:r>
              <a:rPr lang="de-AT" dirty="0" err="1"/>
              <a:t>transfer</a:t>
            </a:r>
            <a:endParaRPr lang="de-AT" dirty="0"/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F17793F-CEDB-47BC-9406-ACDDD1B7C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097280"/>
            <a:ext cx="9551457" cy="795528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2C1377-0A5B-43D9-A10A-4CED2C3CC188}"/>
              </a:ext>
            </a:extLst>
          </p:cNvPr>
          <p:cNvSpPr txBox="1"/>
          <p:nvPr/>
        </p:nvSpPr>
        <p:spPr>
          <a:xfrm>
            <a:off x="495152" y="2709952"/>
            <a:ext cx="4824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sz="2800" dirty="0">
                <a:latin typeface="Gill Sans MT" panose="020B0502020104020203" pitchFamily="34" charset="0"/>
              </a:rPr>
              <a:t>2 </a:t>
            </a:r>
            <a:r>
              <a:rPr lang="de-AT" sz="2800" dirty="0" err="1">
                <a:latin typeface="Gill Sans MT" panose="020B0502020104020203" pitchFamily="34" charset="0"/>
              </a:rPr>
              <a:t>directions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of</a:t>
            </a:r>
            <a:r>
              <a:rPr lang="de-AT" sz="2800" dirty="0">
                <a:latin typeface="Gill Sans MT" panose="020B0502020104020203" pitchFamily="34" charset="0"/>
              </a:rPr>
              <a:t> non-</a:t>
            </a:r>
            <a:r>
              <a:rPr lang="de-AT" sz="2800" dirty="0" err="1">
                <a:latin typeface="Gill Sans MT" panose="020B0502020104020203" pitchFamily="34" charset="0"/>
              </a:rPr>
              <a:t>market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transfers</a:t>
            </a:r>
            <a:endParaRPr lang="de-AT" sz="2800" dirty="0">
              <a:latin typeface="Gill Sans MT" panose="020B0502020104020203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 err="1">
                <a:latin typeface="Gill Sans MT" panose="020B0502020104020203" pitchFamily="34" charset="0"/>
              </a:rPr>
              <a:t>Mothers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children</a:t>
            </a:r>
            <a:endParaRPr lang="de-AT" sz="2800" dirty="0">
              <a:latin typeface="Gill Sans MT" panose="020B0502020104020203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800" dirty="0">
                <a:latin typeface="Gill Sans MT" panose="020B0502020104020203" pitchFamily="34" charset="0"/>
              </a:rPr>
              <a:t>Women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men</a:t>
            </a:r>
            <a:r>
              <a:rPr lang="de-AT" sz="2800" dirty="0">
                <a:latin typeface="Gill Sans MT" panose="020B0502020104020203" pitchFamily="34" charset="0"/>
              </a:rPr>
              <a:t> (</a:t>
            </a:r>
            <a:r>
              <a:rPr lang="de-AT" sz="2800" dirty="0" err="1">
                <a:latin typeface="Gill Sans MT" panose="020B0502020104020203" pitchFamily="34" charset="0"/>
              </a:rPr>
              <a:t>mothers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to</a:t>
            </a:r>
            <a:r>
              <a:rPr lang="de-AT" sz="2800" dirty="0">
                <a:latin typeface="Gill Sans MT" panose="020B0502020104020203" pitchFamily="34" charset="0"/>
              </a:rPr>
              <a:t> </a:t>
            </a:r>
            <a:r>
              <a:rPr lang="de-AT" sz="2800" dirty="0" err="1">
                <a:latin typeface="Gill Sans MT" panose="020B0502020104020203" pitchFamily="34" charset="0"/>
              </a:rPr>
              <a:t>fathers</a:t>
            </a:r>
            <a:r>
              <a:rPr lang="de-AT" sz="2800" dirty="0">
                <a:latin typeface="Gill Sans MT" panose="020B0502020104020203" pitchFamily="34" charset="0"/>
              </a:rPr>
              <a:t>)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AT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8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1CC5B-9074-431D-95B2-2F8C9762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European NTA </a:t>
            </a:r>
            <a:r>
              <a:rPr lang="de-AT" dirty="0" err="1"/>
              <a:t>data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3FEF89-C37B-46C1-83EA-0D32D053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84" y="3275856"/>
            <a:ext cx="14209579" cy="5384800"/>
          </a:xfrm>
        </p:spPr>
        <p:txBody>
          <a:bodyPr/>
          <a:lstStyle/>
          <a:p>
            <a:pPr marL="0" algn="ctr"/>
            <a:r>
              <a:rPr lang="de-AT" sz="3600" dirty="0"/>
              <a:t>The European National Transfer Accounts </a:t>
            </a:r>
            <a:r>
              <a:rPr lang="de-AT" sz="3600" dirty="0" err="1"/>
              <a:t>data</a:t>
            </a:r>
            <a:r>
              <a:rPr lang="de-AT" sz="3600" dirty="0"/>
              <a:t>-explorer </a:t>
            </a:r>
            <a:r>
              <a:rPr lang="de-AT" sz="3600" dirty="0" err="1"/>
              <a:t>contains</a:t>
            </a:r>
            <a:r>
              <a:rPr lang="de-AT" sz="3600" dirty="0"/>
              <a:t> a </a:t>
            </a:r>
            <a:r>
              <a:rPr lang="de-AT" sz="3600" dirty="0" err="1"/>
              <a:t>tool</a:t>
            </a:r>
            <a:r>
              <a:rPr lang="de-AT" sz="3600" dirty="0"/>
              <a:t> </a:t>
            </a:r>
            <a:r>
              <a:rPr lang="de-AT" sz="3600" dirty="0" err="1"/>
              <a:t>to</a:t>
            </a:r>
            <a:r>
              <a:rPr lang="de-AT" sz="3600" dirty="0"/>
              <a:t> </a:t>
            </a:r>
            <a:r>
              <a:rPr lang="de-AT" sz="3600" dirty="0" err="1"/>
              <a:t>generate</a:t>
            </a:r>
            <a:r>
              <a:rPr lang="de-AT" sz="3600" dirty="0"/>
              <a:t> NTA-</a:t>
            </a:r>
            <a:r>
              <a:rPr lang="de-AT" sz="3600" dirty="0" err="1"/>
              <a:t>based</a:t>
            </a:r>
            <a:r>
              <a:rPr lang="de-AT" sz="3600" dirty="0"/>
              <a:t> </a:t>
            </a:r>
            <a:r>
              <a:rPr lang="de-AT" sz="3600" dirty="0" err="1"/>
              <a:t>economic</a:t>
            </a:r>
            <a:r>
              <a:rPr lang="de-AT" sz="3600" dirty="0"/>
              <a:t> </a:t>
            </a:r>
            <a:r>
              <a:rPr lang="de-AT" sz="3600" dirty="0" err="1"/>
              <a:t>population</a:t>
            </a:r>
            <a:r>
              <a:rPr lang="de-AT" sz="3600" dirty="0"/>
              <a:t> </a:t>
            </a:r>
            <a:r>
              <a:rPr lang="de-AT" sz="3600" dirty="0" err="1"/>
              <a:t>pyramides</a:t>
            </a:r>
            <a:r>
              <a:rPr lang="de-AT" sz="3600" dirty="0"/>
              <a:t>:</a:t>
            </a:r>
          </a:p>
          <a:p>
            <a:pPr marL="0" algn="ctr"/>
            <a:endParaRPr lang="de-AT" sz="3600" dirty="0"/>
          </a:p>
          <a:p>
            <a:pPr algn="ctr"/>
            <a:r>
              <a:rPr lang="de-AT" dirty="0"/>
              <a:t>www.wittgensteincentre.org/ntadata</a:t>
            </a:r>
          </a:p>
        </p:txBody>
      </p:sp>
    </p:spTree>
    <p:extLst>
      <p:ext uri="{BB962C8B-B14F-4D97-AF65-F5344CB8AC3E}">
        <p14:creationId xmlns:p14="http://schemas.microsoft.com/office/powerpoint/2010/main" val="3959429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31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Default Design</vt:lpstr>
      <vt:lpstr> </vt:lpstr>
      <vt:lpstr>Income and consumption in Austria 2015</vt:lpstr>
      <vt:lpstr>Private market transfers in Austria 2015</vt:lpstr>
      <vt:lpstr>Public transfers</vt:lpstr>
      <vt:lpstr>Public transfers</vt:lpstr>
      <vt:lpstr>Private non-market transfer</vt:lpstr>
      <vt:lpstr>European NTA data</vt:lpstr>
    </vt:vector>
  </TitlesOfParts>
  <Company>OEAW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angr</dc:creator>
  <cp:lastModifiedBy>Berni</cp:lastModifiedBy>
  <cp:revision>1479</cp:revision>
  <cp:lastPrinted>2016-02-23T15:35:22Z</cp:lastPrinted>
  <dcterms:created xsi:type="dcterms:W3CDTF">2006-03-13T11:13:01Z</dcterms:created>
  <dcterms:modified xsi:type="dcterms:W3CDTF">2020-08-04T09:38:17Z</dcterms:modified>
</cp:coreProperties>
</file>